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75" r:id="rId11"/>
    <p:sldId id="267" r:id="rId12"/>
    <p:sldId id="268" r:id="rId13"/>
    <p:sldId id="269" r:id="rId14"/>
    <p:sldId id="270" r:id="rId15"/>
    <p:sldId id="276" r:id="rId16"/>
    <p:sldId id="271" r:id="rId17"/>
  </p:sldIdLst>
  <p:sldSz cx="12192000" cy="6858000"/>
  <p:notesSz cx="12192000" cy="6858000"/>
  <p:defaultTextStyle>
    <a:defPPr>
      <a:defRPr lang="el-G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2/3/2021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2/3/2021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2/3/2021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2/3/2021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2/3/2021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91999" cy="685799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720594" y="753821"/>
            <a:ext cx="6750811" cy="33146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64540" y="3052953"/>
            <a:ext cx="10662919" cy="13976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2/3/2021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1999" cy="685799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43000" y="1676400"/>
            <a:ext cx="9753600" cy="185948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2540" algn="ctr">
              <a:lnSpc>
                <a:spcPct val="100000"/>
              </a:lnSpc>
              <a:spcBef>
                <a:spcPts val="100"/>
              </a:spcBef>
            </a:pPr>
            <a:r>
              <a:rPr lang="en-US" sz="4000" dirty="0"/>
              <a:t>STORE RESEARCH AND AREA SELECTION FOR INVESTING AND OPENING A NEW STORE</a:t>
            </a:r>
            <a:endParaRPr sz="4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76300" y="761999"/>
            <a:ext cx="10439400" cy="33368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indent="-1905" algn="just">
              <a:lnSpc>
                <a:spcPct val="100000"/>
              </a:lnSpc>
              <a:spcBef>
                <a:spcPts val="100"/>
              </a:spcBef>
            </a:pPr>
            <a:r>
              <a:rPr sz="3600" dirty="0"/>
              <a:t>THINGS START TO GET INTERESTING. LET'S HAVE A  LOOK ON TRENDING SHOPS AT THIS TIME.</a:t>
            </a:r>
            <a:r>
              <a:rPr lang="en-US" sz="3600" dirty="0"/>
              <a:t> </a:t>
            </a:r>
            <a:r>
              <a:rPr sz="3600" dirty="0"/>
              <a:t>NOW,DEPENDING ON WHEN WE RUN THE BELOW CODE,WE MIGHT GET DIFFERENT SHOPS SINCE THE SHOPS WITH THE HIGHEST FOOT TRAFFIC ARE FETCHED LIVE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2A4F6A9-D3F0-4DF3-8373-15A7D60F7C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819400" y="5897500"/>
            <a:ext cx="5410200" cy="369332"/>
          </a:xfrm>
        </p:spPr>
        <p:txBody>
          <a:bodyPr/>
          <a:lstStyle/>
          <a:p>
            <a:pPr algn="l"/>
            <a:r>
              <a:rPr lang="en-US" sz="2400" dirty="0">
                <a:solidFill>
                  <a:schemeClr val="bg1"/>
                </a:solidFill>
              </a:rPr>
              <a:t>Well then..</a:t>
            </a:r>
            <a:endParaRPr lang="el-GR" sz="2400" dirty="0">
              <a:solidFill>
                <a:schemeClr val="bg1"/>
              </a:solidFill>
            </a:endParaRPr>
          </a:p>
        </p:txBody>
      </p:sp>
      <p:sp>
        <p:nvSpPr>
          <p:cNvPr id="3" name="object 3"/>
          <p:cNvSpPr/>
          <p:nvPr/>
        </p:nvSpPr>
        <p:spPr>
          <a:xfrm>
            <a:off x="1066800" y="4858340"/>
            <a:ext cx="9447276" cy="8336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37524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build="p"/>
      <p:bldP spid="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19200" y="609601"/>
            <a:ext cx="9290685" cy="9367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lang="en-US" b="1" spc="300" dirty="0"/>
              <a:t>NOW</a:t>
            </a:r>
            <a:r>
              <a:rPr b="1" spc="300" dirty="0"/>
              <a:t> THERE AREN'T ANY TRENDING SHOPS AT THE MOMENT</a:t>
            </a:r>
            <a:r>
              <a:rPr lang="en-US" b="1" spc="300" dirty="0"/>
              <a:t> AND SO</a:t>
            </a:r>
            <a:r>
              <a:rPr b="1" spc="300" dirty="0"/>
              <a:t> WE'LL FOCUS ON THE COFFEE SHOPS OF ATHENS</a:t>
            </a:r>
          </a:p>
        </p:txBody>
      </p:sp>
      <p:sp>
        <p:nvSpPr>
          <p:cNvPr id="3" name="object 3"/>
          <p:cNvSpPr/>
          <p:nvPr/>
        </p:nvSpPr>
        <p:spPr>
          <a:xfrm>
            <a:off x="685800" y="1744979"/>
            <a:ext cx="10846308" cy="45034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4540" y="567944"/>
            <a:ext cx="9807575" cy="62901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5"/>
              </a:spcBef>
            </a:pPr>
            <a:r>
              <a:rPr b="1" spc="300" dirty="0"/>
              <a:t>AT LAST LET'S VISUALIZE THESE ITEMS ON THE MAP AROUND  OUR LOCATION</a:t>
            </a:r>
          </a:p>
        </p:txBody>
      </p:sp>
      <p:sp>
        <p:nvSpPr>
          <p:cNvPr id="3" name="object 3"/>
          <p:cNvSpPr/>
          <p:nvPr/>
        </p:nvSpPr>
        <p:spPr>
          <a:xfrm>
            <a:off x="644652" y="1371600"/>
            <a:ext cx="10902696" cy="5105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4540" y="567944"/>
            <a:ext cx="9979660" cy="62901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5"/>
              </a:spcBef>
            </a:pPr>
            <a:r>
              <a:rPr b="1" spc="300" dirty="0"/>
              <a:t>WE'LL COUNT THE DIFFERENT COFFEE SHOPS TO GET AN  IDEA OF WHAT IS POPULAR IN OUR AREA</a:t>
            </a:r>
          </a:p>
        </p:txBody>
      </p:sp>
      <p:sp>
        <p:nvSpPr>
          <p:cNvPr id="3" name="object 3"/>
          <p:cNvSpPr/>
          <p:nvPr/>
        </p:nvSpPr>
        <p:spPr>
          <a:xfrm>
            <a:off x="838200" y="1447800"/>
            <a:ext cx="3735324" cy="43433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5638800" y="1600200"/>
            <a:ext cx="4876800" cy="41909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10000" y="1143000"/>
            <a:ext cx="4252722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600" dirty="0"/>
              <a:t>CONCLUSION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64540" y="3052953"/>
            <a:ext cx="9972675" cy="1397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marR="5080" indent="-28702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800" b="1" dirty="0">
                <a:solidFill>
                  <a:srgbClr val="FFFFFF"/>
                </a:solidFill>
                <a:latin typeface="Carlito"/>
                <a:cs typeface="Carlito"/>
              </a:rPr>
              <a:t>The </a:t>
            </a:r>
            <a:r>
              <a:rPr sz="1800" b="1" spc="-15" dirty="0">
                <a:solidFill>
                  <a:srgbClr val="FFFFFF"/>
                </a:solidFill>
                <a:latin typeface="Carlito"/>
                <a:cs typeface="Carlito"/>
              </a:rPr>
              <a:t>vast </a:t>
            </a:r>
            <a:r>
              <a:rPr sz="1800" b="1" spc="-5" dirty="0">
                <a:solidFill>
                  <a:srgbClr val="FFFFFF"/>
                </a:solidFill>
                <a:latin typeface="Carlito"/>
                <a:cs typeface="Carlito"/>
              </a:rPr>
              <a:t>majority </a:t>
            </a:r>
            <a:r>
              <a:rPr sz="1800" b="1" dirty="0">
                <a:solidFill>
                  <a:srgbClr val="FFFFFF"/>
                </a:solidFill>
                <a:latin typeface="Carlito"/>
                <a:cs typeface="Carlito"/>
              </a:rPr>
              <a:t>of </a:t>
            </a:r>
            <a:r>
              <a:rPr sz="1800" b="1" spc="-10" dirty="0">
                <a:solidFill>
                  <a:srgbClr val="FFFFFF"/>
                </a:solidFill>
                <a:latin typeface="Carlito"/>
                <a:cs typeface="Carlito"/>
              </a:rPr>
              <a:t>coffee </a:t>
            </a:r>
            <a:r>
              <a:rPr sz="1800" b="1" dirty="0">
                <a:solidFill>
                  <a:srgbClr val="FFFFFF"/>
                </a:solidFill>
                <a:latin typeface="Carlito"/>
                <a:cs typeface="Carlito"/>
              </a:rPr>
              <a:t>shops </a:t>
            </a:r>
            <a:r>
              <a:rPr sz="1800" b="1" spc="-10" dirty="0">
                <a:solidFill>
                  <a:srgbClr val="FFFFFF"/>
                </a:solidFill>
                <a:latin typeface="Carlito"/>
                <a:cs typeface="Carlito"/>
              </a:rPr>
              <a:t>consists </a:t>
            </a:r>
            <a:r>
              <a:rPr sz="1800" b="1" dirty="0">
                <a:solidFill>
                  <a:srgbClr val="FFFFFF"/>
                </a:solidFill>
                <a:latin typeface="Carlito"/>
                <a:cs typeface="Carlito"/>
              </a:rPr>
              <a:t>of </a:t>
            </a:r>
            <a:r>
              <a:rPr sz="1800" b="1" spc="-15" dirty="0">
                <a:solidFill>
                  <a:srgbClr val="FFFFFF"/>
                </a:solidFill>
                <a:latin typeface="Carlito"/>
                <a:cs typeface="Carlito"/>
              </a:rPr>
              <a:t>Coffee </a:t>
            </a:r>
            <a:r>
              <a:rPr sz="1800" b="1" dirty="0">
                <a:solidFill>
                  <a:srgbClr val="FFFFFF"/>
                </a:solidFill>
                <a:latin typeface="Carlito"/>
                <a:cs typeface="Carlito"/>
              </a:rPr>
              <a:t>island then </a:t>
            </a:r>
            <a:r>
              <a:rPr sz="1800" b="1" spc="-15" dirty="0">
                <a:solidFill>
                  <a:srgbClr val="FFFFFF"/>
                </a:solidFill>
                <a:latin typeface="Carlito"/>
                <a:cs typeface="Carlito"/>
              </a:rPr>
              <a:t>Mikel Coffee </a:t>
            </a:r>
            <a:r>
              <a:rPr sz="1800" b="1" spc="-10" dirty="0">
                <a:solidFill>
                  <a:srgbClr val="FFFFFF"/>
                </a:solidFill>
                <a:latin typeface="Carlito"/>
                <a:cs typeface="Carlito"/>
              </a:rPr>
              <a:t>Company </a:t>
            </a:r>
            <a:r>
              <a:rPr sz="1800" b="1" dirty="0">
                <a:solidFill>
                  <a:srgbClr val="FFFFFF"/>
                </a:solidFill>
                <a:latin typeface="Carlito"/>
                <a:cs typeface="Carlito"/>
              </a:rPr>
              <a:t>and </a:t>
            </a:r>
            <a:r>
              <a:rPr sz="1800" b="1" spc="-15" dirty="0">
                <a:solidFill>
                  <a:srgbClr val="FFFFFF"/>
                </a:solidFill>
                <a:latin typeface="Carlito"/>
                <a:cs typeface="Carlito"/>
              </a:rPr>
              <a:t>Coffee </a:t>
            </a:r>
            <a:r>
              <a:rPr sz="1800" b="1" spc="-5" dirty="0">
                <a:solidFill>
                  <a:srgbClr val="FFFFFF"/>
                </a:solidFill>
                <a:latin typeface="Carlito"/>
                <a:cs typeface="Carlito"/>
              </a:rPr>
              <a:t>Lab.  </a:t>
            </a:r>
            <a:r>
              <a:rPr lang="en-US" sz="1800" b="1" dirty="0">
                <a:solidFill>
                  <a:srgbClr val="FFFFFF"/>
                </a:solidFill>
                <a:latin typeface="Carlito"/>
                <a:cs typeface="Carlito"/>
              </a:rPr>
              <a:t>So,</a:t>
            </a:r>
            <a:r>
              <a:rPr sz="1800" b="1" dirty="0">
                <a:solidFill>
                  <a:srgbClr val="FFFFFF"/>
                </a:solidFill>
                <a:latin typeface="Carlito"/>
                <a:cs typeface="Carlito"/>
              </a:rPr>
              <a:t> if </a:t>
            </a:r>
            <a:r>
              <a:rPr sz="1800" b="1" spc="-5" dirty="0">
                <a:solidFill>
                  <a:srgbClr val="FFFFFF"/>
                </a:solidFill>
                <a:latin typeface="Carlito"/>
                <a:cs typeface="Carlito"/>
              </a:rPr>
              <a:t>we </a:t>
            </a:r>
            <a:r>
              <a:rPr sz="1800" b="1" spc="-10" dirty="0">
                <a:solidFill>
                  <a:srgbClr val="FFFFFF"/>
                </a:solidFill>
                <a:latin typeface="Carlito"/>
                <a:cs typeface="Carlito"/>
              </a:rPr>
              <a:t>want to invest </a:t>
            </a:r>
            <a:r>
              <a:rPr sz="1800" b="1" dirty="0">
                <a:solidFill>
                  <a:srgbClr val="FFFFFF"/>
                </a:solidFill>
                <a:latin typeface="Carlito"/>
                <a:cs typeface="Carlito"/>
              </a:rPr>
              <a:t>and open a </a:t>
            </a:r>
            <a:r>
              <a:rPr sz="1800" b="1" spc="-5" dirty="0">
                <a:solidFill>
                  <a:srgbClr val="FFFFFF"/>
                </a:solidFill>
                <a:latin typeface="Carlito"/>
                <a:cs typeface="Carlito"/>
              </a:rPr>
              <a:t>new </a:t>
            </a:r>
            <a:r>
              <a:rPr sz="1800" b="1" dirty="0">
                <a:solidFill>
                  <a:srgbClr val="FFFFFF"/>
                </a:solidFill>
                <a:latin typeface="Carlito"/>
                <a:cs typeface="Carlito"/>
              </a:rPr>
              <a:t>shop it </a:t>
            </a:r>
            <a:r>
              <a:rPr sz="1800" b="1" spc="-5" dirty="0">
                <a:solidFill>
                  <a:srgbClr val="FFFFFF"/>
                </a:solidFill>
                <a:latin typeface="Carlito"/>
                <a:cs typeface="Carlito"/>
              </a:rPr>
              <a:t>would </a:t>
            </a:r>
            <a:r>
              <a:rPr sz="1800" b="1" dirty="0">
                <a:solidFill>
                  <a:srgbClr val="FFFFFF"/>
                </a:solidFill>
                <a:latin typeface="Carlito"/>
                <a:cs typeface="Carlito"/>
              </a:rPr>
              <a:t>be </a:t>
            </a:r>
            <a:r>
              <a:rPr sz="1800" b="1" spc="-10" dirty="0">
                <a:solidFill>
                  <a:srgbClr val="FFFFFF"/>
                </a:solidFill>
                <a:latin typeface="Carlito"/>
                <a:cs typeface="Carlito"/>
              </a:rPr>
              <a:t>best to </a:t>
            </a:r>
            <a:r>
              <a:rPr sz="1800" b="1" dirty="0">
                <a:solidFill>
                  <a:srgbClr val="FFFFFF"/>
                </a:solidFill>
                <a:latin typeface="Carlito"/>
                <a:cs typeface="Carlito"/>
              </a:rPr>
              <a:t>open a </a:t>
            </a:r>
            <a:r>
              <a:rPr sz="1800" b="1" spc="-15" dirty="0">
                <a:solidFill>
                  <a:srgbClr val="FFFFFF"/>
                </a:solidFill>
                <a:latin typeface="Carlito"/>
                <a:cs typeface="Carlito"/>
              </a:rPr>
              <a:t>Coffee </a:t>
            </a:r>
            <a:r>
              <a:rPr sz="1800" b="1" dirty="0">
                <a:solidFill>
                  <a:srgbClr val="FFFFFF"/>
                </a:solidFill>
                <a:latin typeface="Carlito"/>
                <a:cs typeface="Carlito"/>
              </a:rPr>
              <a:t>Island or a </a:t>
            </a:r>
            <a:r>
              <a:rPr sz="1800" b="1" spc="-10" dirty="0">
                <a:solidFill>
                  <a:srgbClr val="FFFFFF"/>
                </a:solidFill>
                <a:latin typeface="Carlito"/>
                <a:cs typeface="Carlito"/>
              </a:rPr>
              <a:t>Mikel  Coffee </a:t>
            </a:r>
            <a:r>
              <a:rPr sz="1800" b="1" spc="-5" dirty="0">
                <a:solidFill>
                  <a:srgbClr val="FFFFFF"/>
                </a:solidFill>
                <a:latin typeface="Carlito"/>
                <a:cs typeface="Carlito"/>
              </a:rPr>
              <a:t>Company </a:t>
            </a:r>
            <a:r>
              <a:rPr sz="1800" b="1" spc="-10" dirty="0">
                <a:solidFill>
                  <a:srgbClr val="FFFFFF"/>
                </a:solidFill>
                <a:latin typeface="Carlito"/>
                <a:cs typeface="Carlito"/>
              </a:rPr>
              <a:t>Coffee </a:t>
            </a:r>
            <a:r>
              <a:rPr sz="1800" b="1" dirty="0">
                <a:solidFill>
                  <a:srgbClr val="FFFFFF"/>
                </a:solidFill>
                <a:latin typeface="Carlito"/>
                <a:cs typeface="Carlito"/>
              </a:rPr>
              <a:t>shop.</a:t>
            </a:r>
            <a:r>
              <a:rPr lang="en-US" sz="1800" b="1" dirty="0">
                <a:solidFill>
                  <a:srgbClr val="FFFFFF"/>
                </a:solidFill>
                <a:latin typeface="Carlito"/>
                <a:cs typeface="Carlito"/>
              </a:rPr>
              <a:t> Also,</a:t>
            </a:r>
            <a:r>
              <a:rPr sz="1800" b="1" dirty="0">
                <a:solidFill>
                  <a:srgbClr val="FFFFFF"/>
                </a:solidFill>
                <a:latin typeface="Carlito"/>
                <a:cs typeface="Carlito"/>
              </a:rPr>
              <a:t> if </a:t>
            </a:r>
            <a:r>
              <a:rPr sz="1800" b="1" spc="-5" dirty="0">
                <a:solidFill>
                  <a:srgbClr val="FFFFFF"/>
                </a:solidFill>
                <a:latin typeface="Carlito"/>
                <a:cs typeface="Carlito"/>
              </a:rPr>
              <a:t>we </a:t>
            </a:r>
            <a:r>
              <a:rPr sz="1800" b="1" spc="-10" dirty="0">
                <a:solidFill>
                  <a:srgbClr val="FFFFFF"/>
                </a:solidFill>
                <a:latin typeface="Carlito"/>
                <a:cs typeface="Carlito"/>
              </a:rPr>
              <a:t>examine </a:t>
            </a:r>
            <a:r>
              <a:rPr sz="1800" b="1" dirty="0">
                <a:solidFill>
                  <a:srgbClr val="FFFFFF"/>
                </a:solidFill>
                <a:latin typeface="Carlito"/>
                <a:cs typeface="Carlito"/>
              </a:rPr>
              <a:t>the </a:t>
            </a:r>
            <a:r>
              <a:rPr sz="1800" b="1" spc="-5" dirty="0">
                <a:solidFill>
                  <a:srgbClr val="FFFFFF"/>
                </a:solidFill>
                <a:latin typeface="Carlito"/>
                <a:cs typeface="Carlito"/>
              </a:rPr>
              <a:t>map above, </a:t>
            </a:r>
            <a:r>
              <a:rPr sz="1800" b="1" dirty="0">
                <a:solidFill>
                  <a:srgbClr val="FFFFFF"/>
                </a:solidFill>
                <a:latin typeface="Carlito"/>
                <a:cs typeface="Carlito"/>
              </a:rPr>
              <a:t>a </a:t>
            </a:r>
            <a:r>
              <a:rPr sz="1800" b="1" spc="-10" dirty="0">
                <a:solidFill>
                  <a:srgbClr val="FFFFFF"/>
                </a:solidFill>
                <a:latin typeface="Carlito"/>
                <a:cs typeface="Carlito"/>
              </a:rPr>
              <a:t>great </a:t>
            </a:r>
            <a:r>
              <a:rPr sz="1800" b="1" dirty="0">
                <a:solidFill>
                  <a:srgbClr val="FFFFFF"/>
                </a:solidFill>
                <a:latin typeface="Carlito"/>
                <a:cs typeface="Carlito"/>
              </a:rPr>
              <a:t>place </a:t>
            </a:r>
            <a:r>
              <a:rPr sz="1800" b="1" spc="-10" dirty="0">
                <a:solidFill>
                  <a:srgbClr val="FFFFFF"/>
                </a:solidFill>
                <a:latin typeface="Carlito"/>
                <a:cs typeface="Carlito"/>
              </a:rPr>
              <a:t>to start </a:t>
            </a:r>
            <a:r>
              <a:rPr sz="1800" b="1" spc="-5" dirty="0">
                <a:solidFill>
                  <a:srgbClr val="FFFFFF"/>
                </a:solidFill>
                <a:latin typeface="Carlito"/>
                <a:cs typeface="Carlito"/>
              </a:rPr>
              <a:t>would </a:t>
            </a:r>
            <a:r>
              <a:rPr sz="1800" b="1" dirty="0">
                <a:solidFill>
                  <a:srgbClr val="FFFFFF"/>
                </a:solidFill>
                <a:latin typeface="Carlito"/>
                <a:cs typeface="Carlito"/>
              </a:rPr>
              <a:t>be near  the </a:t>
            </a:r>
            <a:r>
              <a:rPr sz="1800" b="1" spc="-10" dirty="0">
                <a:solidFill>
                  <a:srgbClr val="FFFFFF"/>
                </a:solidFill>
                <a:latin typeface="Carlito"/>
                <a:cs typeface="Carlito"/>
              </a:rPr>
              <a:t>Economic </a:t>
            </a:r>
            <a:r>
              <a:rPr sz="1800" b="1" spc="-5" dirty="0">
                <a:solidFill>
                  <a:srgbClr val="FFFFFF"/>
                </a:solidFill>
                <a:latin typeface="Carlito"/>
                <a:cs typeface="Carlito"/>
              </a:rPr>
              <a:t>University </a:t>
            </a:r>
            <a:r>
              <a:rPr sz="1800" b="1" dirty="0">
                <a:solidFill>
                  <a:srgbClr val="FFFFFF"/>
                </a:solidFill>
                <a:latin typeface="Carlito"/>
                <a:cs typeface="Carlito"/>
              </a:rPr>
              <a:t>of </a:t>
            </a:r>
            <a:r>
              <a:rPr sz="1800" b="1" spc="-10" dirty="0">
                <a:solidFill>
                  <a:srgbClr val="FFFFFF"/>
                </a:solidFill>
                <a:latin typeface="Carlito"/>
                <a:cs typeface="Carlito"/>
              </a:rPr>
              <a:t>Athens </a:t>
            </a:r>
            <a:r>
              <a:rPr sz="1800" b="1" dirty="0">
                <a:solidFill>
                  <a:srgbClr val="FFFFFF"/>
                </a:solidFill>
                <a:latin typeface="Carlito"/>
                <a:cs typeface="Carlito"/>
              </a:rPr>
              <a:t>or the National </a:t>
            </a:r>
            <a:r>
              <a:rPr sz="1800" b="1" spc="-20" dirty="0">
                <a:solidFill>
                  <a:srgbClr val="FFFFFF"/>
                </a:solidFill>
                <a:latin typeface="Carlito"/>
                <a:cs typeface="Carlito"/>
              </a:rPr>
              <a:t>Technical </a:t>
            </a:r>
            <a:r>
              <a:rPr sz="1800" b="1" spc="-5" dirty="0">
                <a:solidFill>
                  <a:srgbClr val="FFFFFF"/>
                </a:solidFill>
                <a:latin typeface="Carlito"/>
                <a:cs typeface="Carlito"/>
              </a:rPr>
              <a:t>University </a:t>
            </a:r>
            <a:r>
              <a:rPr sz="1800" b="1" dirty="0">
                <a:solidFill>
                  <a:srgbClr val="FFFFFF"/>
                </a:solidFill>
                <a:latin typeface="Carlito"/>
                <a:cs typeface="Carlito"/>
              </a:rPr>
              <a:t>of </a:t>
            </a:r>
            <a:r>
              <a:rPr sz="1800" b="1" spc="-10" dirty="0">
                <a:solidFill>
                  <a:srgbClr val="FFFFFF"/>
                </a:solidFill>
                <a:latin typeface="Carlito"/>
                <a:cs typeface="Carlito"/>
              </a:rPr>
              <a:t>Athens </a:t>
            </a:r>
            <a:r>
              <a:rPr sz="1800" b="1" spc="-5" dirty="0">
                <a:solidFill>
                  <a:srgbClr val="FFFFFF"/>
                </a:solidFill>
                <a:latin typeface="Carlito"/>
                <a:cs typeface="Carlito"/>
              </a:rPr>
              <a:t>where there </a:t>
            </a:r>
            <a:r>
              <a:rPr sz="1800" b="1" dirty="0">
                <a:solidFill>
                  <a:srgbClr val="FFFFFF"/>
                </a:solidFill>
                <a:latin typeface="Carlito"/>
                <a:cs typeface="Carlito"/>
              </a:rPr>
              <a:t>is </a:t>
            </a:r>
            <a:r>
              <a:rPr sz="1800" b="1" spc="-5" dirty="0">
                <a:solidFill>
                  <a:srgbClr val="FFFFFF"/>
                </a:solidFill>
                <a:latin typeface="Carlito"/>
                <a:cs typeface="Carlito"/>
              </a:rPr>
              <a:t>heavy  </a:t>
            </a:r>
            <a:r>
              <a:rPr sz="1800" b="1" spc="-10" dirty="0">
                <a:solidFill>
                  <a:srgbClr val="FFFFFF"/>
                </a:solidFill>
                <a:latin typeface="Carlito"/>
                <a:cs typeface="Carlito"/>
              </a:rPr>
              <a:t>foot traffic </a:t>
            </a:r>
            <a:r>
              <a:rPr sz="1800" b="1" spc="-5" dirty="0">
                <a:solidFill>
                  <a:srgbClr val="FFFFFF"/>
                </a:solidFill>
                <a:latin typeface="Carlito"/>
                <a:cs typeface="Carlito"/>
              </a:rPr>
              <a:t>especially </a:t>
            </a:r>
            <a:r>
              <a:rPr sz="1800" b="1" spc="-10" dirty="0">
                <a:solidFill>
                  <a:srgbClr val="FFFFFF"/>
                </a:solidFill>
                <a:latin typeface="Carlito"/>
                <a:cs typeface="Carlito"/>
              </a:rPr>
              <a:t>from </a:t>
            </a:r>
            <a:r>
              <a:rPr sz="1800" b="1" dirty="0">
                <a:solidFill>
                  <a:srgbClr val="FFFFFF"/>
                </a:solidFill>
                <a:latin typeface="Carlito"/>
                <a:cs typeface="Carlito"/>
              </a:rPr>
              <a:t>the </a:t>
            </a:r>
            <a:r>
              <a:rPr sz="1800" b="1" spc="-5" dirty="0">
                <a:solidFill>
                  <a:srgbClr val="FFFFFF"/>
                </a:solidFill>
                <a:latin typeface="Carlito"/>
                <a:cs typeface="Carlito"/>
              </a:rPr>
              <a:t>students who </a:t>
            </a:r>
            <a:r>
              <a:rPr sz="1800" b="1" spc="-10" dirty="0">
                <a:solidFill>
                  <a:srgbClr val="FFFFFF"/>
                </a:solidFill>
                <a:latin typeface="Carlito"/>
                <a:cs typeface="Carlito"/>
              </a:rPr>
              <a:t>attend </a:t>
            </a:r>
            <a:r>
              <a:rPr sz="1800" b="1" dirty="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sz="1800" b="1" spc="-3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Carlito"/>
                <a:cs typeface="Carlito"/>
              </a:rPr>
              <a:t>lectures</a:t>
            </a:r>
            <a:endParaRPr sz="1800" dirty="0">
              <a:latin typeface="Carlito"/>
              <a:cs typeface="Carli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32A9A24-6AA2-49E0-AC52-E42CB0B87A6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64591" y="1577975"/>
            <a:ext cx="4993855" cy="4525963"/>
          </a:xfrm>
          <a:prstGeom prst="rect">
            <a:avLst/>
          </a:prstGeo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958D87F2-317F-46F3-8036-2F71192B82C9}"/>
              </a:ext>
            </a:extLst>
          </p:cNvPr>
          <p:cNvPicPr>
            <a:picLocks noGrp="1" noChangeAspect="1"/>
          </p:cNvPicPr>
          <p:nvPr>
            <p:ph sz="half" idx="3"/>
          </p:nvPr>
        </p:nvPicPr>
        <p:blipFill>
          <a:blip r:embed="rId3"/>
          <a:stretch>
            <a:fillRect/>
          </a:stretch>
        </p:blipFill>
        <p:spPr>
          <a:xfrm>
            <a:off x="6278563" y="1610682"/>
            <a:ext cx="5303837" cy="4460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5182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39301" y="2438400"/>
            <a:ext cx="9674860" cy="62901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000" spc="300" dirty="0"/>
              <a:t>THANK YOU FOR YOUR TIME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19200" y="3503440"/>
            <a:ext cx="50882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>
              <a:lnSpc>
                <a:spcPct val="100000"/>
              </a:lnSpc>
              <a:spcBef>
                <a:spcPts val="100"/>
              </a:spcBef>
              <a:tabLst>
                <a:tab pos="299085" algn="l"/>
                <a:tab pos="299720" algn="l"/>
              </a:tabLst>
            </a:pPr>
            <a:r>
              <a:rPr sz="1800" b="1" dirty="0">
                <a:solidFill>
                  <a:srgbClr val="FFFFFF"/>
                </a:solidFill>
                <a:latin typeface="Carlito"/>
                <a:cs typeface="Carlito"/>
              </a:rPr>
              <a:t>This </a:t>
            </a:r>
            <a:r>
              <a:rPr sz="1800" b="1" spc="-5" dirty="0">
                <a:solidFill>
                  <a:srgbClr val="FFFFFF"/>
                </a:solidFill>
                <a:latin typeface="Carlito"/>
                <a:cs typeface="Carlito"/>
              </a:rPr>
              <a:t>notebook </a:t>
            </a:r>
            <a:r>
              <a:rPr sz="1800" b="1" spc="-10" dirty="0">
                <a:solidFill>
                  <a:srgbClr val="FFFFFF"/>
                </a:solidFill>
                <a:latin typeface="Carlito"/>
                <a:cs typeface="Carlito"/>
              </a:rPr>
              <a:t>was created </a:t>
            </a:r>
            <a:r>
              <a:rPr sz="1800" b="1" dirty="0">
                <a:solidFill>
                  <a:srgbClr val="FFFFFF"/>
                </a:solidFill>
                <a:latin typeface="Carlito"/>
                <a:cs typeface="Carlito"/>
              </a:rPr>
              <a:t>by </a:t>
            </a:r>
            <a:r>
              <a:rPr sz="1800" b="1" spc="-10" dirty="0">
                <a:solidFill>
                  <a:srgbClr val="FFFFFF"/>
                </a:solidFill>
                <a:latin typeface="Carlito"/>
                <a:cs typeface="Carlito"/>
              </a:rPr>
              <a:t>Nikolas</a:t>
            </a:r>
            <a:r>
              <a:rPr sz="1800" b="1" spc="-14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Carlito"/>
                <a:cs typeface="Carlito"/>
              </a:rPr>
              <a:t>Vitsentzatos</a:t>
            </a:r>
            <a:endParaRPr sz="1800" dirty="0">
              <a:latin typeface="Carlito"/>
              <a:cs typeface="Carli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88951" cy="685799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6027419" cy="685647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28511" y="1750621"/>
            <a:ext cx="5006149" cy="2713628"/>
          </a:xfrm>
          <a:prstGeom prst="rect">
            <a:avLst/>
          </a:prstGeom>
        </p:spPr>
        <p:txBody>
          <a:bodyPr vert="horz" wrap="square" lIns="0" tIns="95250" rIns="0" bIns="0" rtlCol="0">
            <a:spAutoFit/>
          </a:bodyPr>
          <a:lstStyle/>
          <a:p>
            <a:pPr marL="245745" marR="6350" indent="618490" algn="ctr">
              <a:lnSpc>
                <a:spcPts val="5190"/>
              </a:lnSpc>
              <a:spcBef>
                <a:spcPts val="750"/>
              </a:spcBef>
            </a:pPr>
            <a:r>
              <a:rPr lang="en-US" sz="4000" spc="300" dirty="0">
                <a:solidFill>
                  <a:srgbClr val="F1F1F1"/>
                </a:solidFill>
                <a:latin typeface="Arial"/>
                <a:cs typeface="Arial"/>
              </a:rPr>
              <a:t>HELLO AND WELCOME TO MY PRESENTATION</a:t>
            </a:r>
            <a:endParaRPr sz="4000" spc="300" dirty="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5282184" y="105155"/>
            <a:ext cx="6915150" cy="6753225"/>
            <a:chOff x="5282184" y="105155"/>
            <a:chExt cx="6915150" cy="6753225"/>
          </a:xfrm>
        </p:grpSpPr>
        <p:sp>
          <p:nvSpPr>
            <p:cNvPr id="6" name="object 6"/>
            <p:cNvSpPr/>
            <p:nvPr/>
          </p:nvSpPr>
          <p:spPr>
            <a:xfrm>
              <a:off x="5547360" y="379450"/>
              <a:ext cx="6644640" cy="647854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828538" y="673097"/>
              <a:ext cx="6363970" cy="6184900"/>
            </a:xfrm>
            <a:custGeom>
              <a:avLst/>
              <a:gdLst/>
              <a:ahLst/>
              <a:cxnLst/>
              <a:rect l="l" t="t" r="r" b="b"/>
              <a:pathLst>
                <a:path w="6363970" h="6184900">
                  <a:moveTo>
                    <a:pt x="3885366" y="25400"/>
                  </a:moveTo>
                  <a:lnTo>
                    <a:pt x="2906431" y="25400"/>
                  </a:lnTo>
                  <a:lnTo>
                    <a:pt x="2860134" y="38100"/>
                  </a:lnTo>
                  <a:lnTo>
                    <a:pt x="2814040" y="38100"/>
                  </a:lnTo>
                  <a:lnTo>
                    <a:pt x="2722480" y="63500"/>
                  </a:lnTo>
                  <a:lnTo>
                    <a:pt x="2677023" y="63500"/>
                  </a:lnTo>
                  <a:lnTo>
                    <a:pt x="2192597" y="203200"/>
                  </a:lnTo>
                  <a:lnTo>
                    <a:pt x="2150094" y="228600"/>
                  </a:lnTo>
                  <a:lnTo>
                    <a:pt x="2065918" y="254000"/>
                  </a:lnTo>
                  <a:lnTo>
                    <a:pt x="2024255" y="279400"/>
                  </a:lnTo>
                  <a:lnTo>
                    <a:pt x="1982881" y="292100"/>
                  </a:lnTo>
                  <a:lnTo>
                    <a:pt x="1941800" y="317500"/>
                  </a:lnTo>
                  <a:lnTo>
                    <a:pt x="1901017" y="330200"/>
                  </a:lnTo>
                  <a:lnTo>
                    <a:pt x="1820363" y="381000"/>
                  </a:lnTo>
                  <a:lnTo>
                    <a:pt x="1780501" y="393700"/>
                  </a:lnTo>
                  <a:lnTo>
                    <a:pt x="1701730" y="444500"/>
                  </a:lnTo>
                  <a:lnTo>
                    <a:pt x="1662829" y="457200"/>
                  </a:lnTo>
                  <a:lnTo>
                    <a:pt x="1548124" y="533400"/>
                  </a:lnTo>
                  <a:lnTo>
                    <a:pt x="1436505" y="609600"/>
                  </a:lnTo>
                  <a:lnTo>
                    <a:pt x="1363868" y="660400"/>
                  </a:lnTo>
                  <a:lnTo>
                    <a:pt x="1292694" y="711200"/>
                  </a:lnTo>
                  <a:lnTo>
                    <a:pt x="1257666" y="749300"/>
                  </a:lnTo>
                  <a:lnTo>
                    <a:pt x="1223018" y="774700"/>
                  </a:lnTo>
                  <a:lnTo>
                    <a:pt x="1154876" y="825500"/>
                  </a:lnTo>
                  <a:lnTo>
                    <a:pt x="1121392" y="863600"/>
                  </a:lnTo>
                  <a:lnTo>
                    <a:pt x="1088305" y="889000"/>
                  </a:lnTo>
                  <a:lnTo>
                    <a:pt x="1055620" y="927100"/>
                  </a:lnTo>
                  <a:lnTo>
                    <a:pt x="1023341" y="952500"/>
                  </a:lnTo>
                  <a:lnTo>
                    <a:pt x="991473" y="977900"/>
                  </a:lnTo>
                  <a:lnTo>
                    <a:pt x="960019" y="1016000"/>
                  </a:lnTo>
                  <a:lnTo>
                    <a:pt x="928986" y="1054100"/>
                  </a:lnTo>
                  <a:lnTo>
                    <a:pt x="898376" y="1079500"/>
                  </a:lnTo>
                  <a:lnTo>
                    <a:pt x="868196" y="1117600"/>
                  </a:lnTo>
                  <a:lnTo>
                    <a:pt x="838448" y="1143000"/>
                  </a:lnTo>
                  <a:lnTo>
                    <a:pt x="809138" y="1181100"/>
                  </a:lnTo>
                  <a:lnTo>
                    <a:pt x="780271" y="1219200"/>
                  </a:lnTo>
                  <a:lnTo>
                    <a:pt x="751850" y="1244600"/>
                  </a:lnTo>
                  <a:lnTo>
                    <a:pt x="723881" y="1282700"/>
                  </a:lnTo>
                  <a:lnTo>
                    <a:pt x="696367" y="1320800"/>
                  </a:lnTo>
                  <a:lnTo>
                    <a:pt x="669313" y="1358900"/>
                  </a:lnTo>
                  <a:lnTo>
                    <a:pt x="642724" y="1397000"/>
                  </a:lnTo>
                  <a:lnTo>
                    <a:pt x="616605" y="1422400"/>
                  </a:lnTo>
                  <a:lnTo>
                    <a:pt x="590959" y="1460500"/>
                  </a:lnTo>
                  <a:lnTo>
                    <a:pt x="565791" y="1498600"/>
                  </a:lnTo>
                  <a:lnTo>
                    <a:pt x="541107" y="1536700"/>
                  </a:lnTo>
                  <a:lnTo>
                    <a:pt x="516909" y="1574800"/>
                  </a:lnTo>
                  <a:lnTo>
                    <a:pt x="493204" y="1612900"/>
                  </a:lnTo>
                  <a:lnTo>
                    <a:pt x="469994" y="1651000"/>
                  </a:lnTo>
                  <a:lnTo>
                    <a:pt x="447286" y="1689100"/>
                  </a:lnTo>
                  <a:lnTo>
                    <a:pt x="425083" y="1727200"/>
                  </a:lnTo>
                  <a:lnTo>
                    <a:pt x="403389" y="1778000"/>
                  </a:lnTo>
                  <a:lnTo>
                    <a:pt x="382210" y="1816100"/>
                  </a:lnTo>
                  <a:lnTo>
                    <a:pt x="361550" y="1854200"/>
                  </a:lnTo>
                  <a:lnTo>
                    <a:pt x="341413" y="1892300"/>
                  </a:lnTo>
                  <a:lnTo>
                    <a:pt x="321804" y="1930400"/>
                  </a:lnTo>
                  <a:lnTo>
                    <a:pt x="302728" y="1981200"/>
                  </a:lnTo>
                  <a:lnTo>
                    <a:pt x="284188" y="2019300"/>
                  </a:lnTo>
                  <a:lnTo>
                    <a:pt x="266190" y="2057400"/>
                  </a:lnTo>
                  <a:lnTo>
                    <a:pt x="248737" y="2095500"/>
                  </a:lnTo>
                  <a:lnTo>
                    <a:pt x="231835" y="2146300"/>
                  </a:lnTo>
                  <a:lnTo>
                    <a:pt x="215488" y="2184400"/>
                  </a:lnTo>
                  <a:lnTo>
                    <a:pt x="199700" y="2222500"/>
                  </a:lnTo>
                  <a:lnTo>
                    <a:pt x="184476" y="2273300"/>
                  </a:lnTo>
                  <a:lnTo>
                    <a:pt x="169821" y="2311400"/>
                  </a:lnTo>
                  <a:lnTo>
                    <a:pt x="155738" y="2362200"/>
                  </a:lnTo>
                  <a:lnTo>
                    <a:pt x="142233" y="2400300"/>
                  </a:lnTo>
                  <a:lnTo>
                    <a:pt x="129310" y="2451100"/>
                  </a:lnTo>
                  <a:lnTo>
                    <a:pt x="116974" y="2489200"/>
                  </a:lnTo>
                  <a:lnTo>
                    <a:pt x="105228" y="2540000"/>
                  </a:lnTo>
                  <a:lnTo>
                    <a:pt x="94078" y="2578100"/>
                  </a:lnTo>
                  <a:lnTo>
                    <a:pt x="83528" y="2628900"/>
                  </a:lnTo>
                  <a:lnTo>
                    <a:pt x="73582" y="2667000"/>
                  </a:lnTo>
                  <a:lnTo>
                    <a:pt x="64245" y="2717800"/>
                  </a:lnTo>
                  <a:lnTo>
                    <a:pt x="55522" y="2755900"/>
                  </a:lnTo>
                  <a:lnTo>
                    <a:pt x="47417" y="2806700"/>
                  </a:lnTo>
                  <a:lnTo>
                    <a:pt x="39934" y="2857500"/>
                  </a:lnTo>
                  <a:lnTo>
                    <a:pt x="33078" y="2895600"/>
                  </a:lnTo>
                  <a:lnTo>
                    <a:pt x="26854" y="2946399"/>
                  </a:lnTo>
                  <a:lnTo>
                    <a:pt x="21266" y="2997199"/>
                  </a:lnTo>
                  <a:lnTo>
                    <a:pt x="16319" y="3035299"/>
                  </a:lnTo>
                  <a:lnTo>
                    <a:pt x="12016" y="3086099"/>
                  </a:lnTo>
                  <a:lnTo>
                    <a:pt x="8363" y="3136899"/>
                  </a:lnTo>
                  <a:lnTo>
                    <a:pt x="5364" y="3187699"/>
                  </a:lnTo>
                  <a:lnTo>
                    <a:pt x="3024" y="3225799"/>
                  </a:lnTo>
                  <a:lnTo>
                    <a:pt x="1347" y="3276600"/>
                  </a:lnTo>
                  <a:lnTo>
                    <a:pt x="337" y="3327400"/>
                  </a:lnTo>
                  <a:lnTo>
                    <a:pt x="0" y="3378200"/>
                  </a:lnTo>
                  <a:lnTo>
                    <a:pt x="388" y="3429000"/>
                  </a:lnTo>
                  <a:lnTo>
                    <a:pt x="1548" y="3479800"/>
                  </a:lnTo>
                  <a:lnTo>
                    <a:pt x="3476" y="3530600"/>
                  </a:lnTo>
                  <a:lnTo>
                    <a:pt x="6165" y="3581400"/>
                  </a:lnTo>
                  <a:lnTo>
                    <a:pt x="9610" y="3632200"/>
                  </a:lnTo>
                  <a:lnTo>
                    <a:pt x="13805" y="3683000"/>
                  </a:lnTo>
                  <a:lnTo>
                    <a:pt x="18745" y="3733800"/>
                  </a:lnTo>
                  <a:lnTo>
                    <a:pt x="24424" y="3784600"/>
                  </a:lnTo>
                  <a:lnTo>
                    <a:pt x="30836" y="3835400"/>
                  </a:lnTo>
                  <a:lnTo>
                    <a:pt x="37976" y="3886200"/>
                  </a:lnTo>
                  <a:lnTo>
                    <a:pt x="45838" y="3924300"/>
                  </a:lnTo>
                  <a:lnTo>
                    <a:pt x="54417" y="3975100"/>
                  </a:lnTo>
                  <a:lnTo>
                    <a:pt x="63707" y="4025900"/>
                  </a:lnTo>
                  <a:lnTo>
                    <a:pt x="73702" y="4076700"/>
                  </a:lnTo>
                  <a:lnTo>
                    <a:pt x="84397" y="4127500"/>
                  </a:lnTo>
                  <a:lnTo>
                    <a:pt x="95787" y="4178300"/>
                  </a:lnTo>
                  <a:lnTo>
                    <a:pt x="107865" y="4216400"/>
                  </a:lnTo>
                  <a:lnTo>
                    <a:pt x="120626" y="4267200"/>
                  </a:lnTo>
                  <a:lnTo>
                    <a:pt x="134065" y="4318000"/>
                  </a:lnTo>
                  <a:lnTo>
                    <a:pt x="148176" y="4368800"/>
                  </a:lnTo>
                  <a:lnTo>
                    <a:pt x="162953" y="4406900"/>
                  </a:lnTo>
                  <a:lnTo>
                    <a:pt x="178391" y="4457700"/>
                  </a:lnTo>
                  <a:lnTo>
                    <a:pt x="194484" y="4508500"/>
                  </a:lnTo>
                  <a:lnTo>
                    <a:pt x="211226" y="4546600"/>
                  </a:lnTo>
                  <a:lnTo>
                    <a:pt x="228612" y="4597400"/>
                  </a:lnTo>
                  <a:lnTo>
                    <a:pt x="246637" y="4635500"/>
                  </a:lnTo>
                  <a:lnTo>
                    <a:pt x="265295" y="4686300"/>
                  </a:lnTo>
                  <a:lnTo>
                    <a:pt x="284579" y="4724400"/>
                  </a:lnTo>
                  <a:lnTo>
                    <a:pt x="304485" y="4775200"/>
                  </a:lnTo>
                  <a:lnTo>
                    <a:pt x="325008" y="4813300"/>
                  </a:lnTo>
                  <a:lnTo>
                    <a:pt x="346140" y="4864100"/>
                  </a:lnTo>
                  <a:lnTo>
                    <a:pt x="367878" y="4902200"/>
                  </a:lnTo>
                  <a:lnTo>
                    <a:pt x="390214" y="4953000"/>
                  </a:lnTo>
                  <a:lnTo>
                    <a:pt x="413144" y="4991100"/>
                  </a:lnTo>
                  <a:lnTo>
                    <a:pt x="436663" y="5029200"/>
                  </a:lnTo>
                  <a:lnTo>
                    <a:pt x="460763" y="5067300"/>
                  </a:lnTo>
                  <a:lnTo>
                    <a:pt x="485441" y="5118100"/>
                  </a:lnTo>
                  <a:lnTo>
                    <a:pt x="510690" y="5156200"/>
                  </a:lnTo>
                  <a:lnTo>
                    <a:pt x="536504" y="5194300"/>
                  </a:lnTo>
                  <a:lnTo>
                    <a:pt x="562878" y="5232400"/>
                  </a:lnTo>
                  <a:lnTo>
                    <a:pt x="589807" y="5270500"/>
                  </a:lnTo>
                  <a:lnTo>
                    <a:pt x="617285" y="5321300"/>
                  </a:lnTo>
                  <a:lnTo>
                    <a:pt x="645306" y="5359400"/>
                  </a:lnTo>
                  <a:lnTo>
                    <a:pt x="673865" y="5397500"/>
                  </a:lnTo>
                  <a:lnTo>
                    <a:pt x="702956" y="5435600"/>
                  </a:lnTo>
                  <a:lnTo>
                    <a:pt x="732573" y="5473700"/>
                  </a:lnTo>
                  <a:lnTo>
                    <a:pt x="762711" y="5511800"/>
                  </a:lnTo>
                  <a:lnTo>
                    <a:pt x="793365" y="5549900"/>
                  </a:lnTo>
                  <a:lnTo>
                    <a:pt x="824528" y="5575300"/>
                  </a:lnTo>
                  <a:lnTo>
                    <a:pt x="856196" y="5613400"/>
                  </a:lnTo>
                  <a:lnTo>
                    <a:pt x="888362" y="5651500"/>
                  </a:lnTo>
                  <a:lnTo>
                    <a:pt x="921021" y="5689600"/>
                  </a:lnTo>
                  <a:lnTo>
                    <a:pt x="954167" y="5727700"/>
                  </a:lnTo>
                  <a:lnTo>
                    <a:pt x="987795" y="5753100"/>
                  </a:lnTo>
                  <a:lnTo>
                    <a:pt x="1021899" y="5791200"/>
                  </a:lnTo>
                  <a:lnTo>
                    <a:pt x="1056474" y="5816600"/>
                  </a:lnTo>
                  <a:lnTo>
                    <a:pt x="1091514" y="5854700"/>
                  </a:lnTo>
                  <a:lnTo>
                    <a:pt x="1127013" y="5892800"/>
                  </a:lnTo>
                  <a:lnTo>
                    <a:pt x="1162966" y="5918200"/>
                  </a:lnTo>
                  <a:lnTo>
                    <a:pt x="1199367" y="5956300"/>
                  </a:lnTo>
                  <a:lnTo>
                    <a:pt x="1273492" y="6007100"/>
                  </a:lnTo>
                  <a:lnTo>
                    <a:pt x="1311204" y="6045200"/>
                  </a:lnTo>
                  <a:lnTo>
                    <a:pt x="1349342" y="6070600"/>
                  </a:lnTo>
                  <a:lnTo>
                    <a:pt x="1426874" y="6121400"/>
                  </a:lnTo>
                  <a:lnTo>
                    <a:pt x="1466256" y="6159500"/>
                  </a:lnTo>
                  <a:lnTo>
                    <a:pt x="1506041" y="6184900"/>
                  </a:lnTo>
                  <a:lnTo>
                    <a:pt x="5259818" y="6184900"/>
                  </a:lnTo>
                  <a:lnTo>
                    <a:pt x="5301369" y="6159500"/>
                  </a:lnTo>
                  <a:lnTo>
                    <a:pt x="5342444" y="6121400"/>
                  </a:lnTo>
                  <a:lnTo>
                    <a:pt x="5423147" y="6070600"/>
                  </a:lnTo>
                  <a:lnTo>
                    <a:pt x="5462768" y="6032500"/>
                  </a:lnTo>
                  <a:lnTo>
                    <a:pt x="5501896" y="6007100"/>
                  </a:lnTo>
                  <a:lnTo>
                    <a:pt x="5540527" y="5969000"/>
                  </a:lnTo>
                  <a:lnTo>
                    <a:pt x="5578657" y="5943600"/>
                  </a:lnTo>
                  <a:lnTo>
                    <a:pt x="5616283" y="5905500"/>
                  </a:lnTo>
                  <a:lnTo>
                    <a:pt x="5653399" y="5880100"/>
                  </a:lnTo>
                  <a:lnTo>
                    <a:pt x="5690003" y="5842000"/>
                  </a:lnTo>
                  <a:lnTo>
                    <a:pt x="5726090" y="5803900"/>
                  </a:lnTo>
                  <a:lnTo>
                    <a:pt x="5761655" y="5778500"/>
                  </a:lnTo>
                  <a:lnTo>
                    <a:pt x="5796696" y="5740400"/>
                  </a:lnTo>
                  <a:lnTo>
                    <a:pt x="5831207" y="5702300"/>
                  </a:lnTo>
                  <a:lnTo>
                    <a:pt x="5865185" y="5664200"/>
                  </a:lnTo>
                  <a:lnTo>
                    <a:pt x="5898626" y="5626100"/>
                  </a:lnTo>
                  <a:lnTo>
                    <a:pt x="5931525" y="5588000"/>
                  </a:lnTo>
                  <a:lnTo>
                    <a:pt x="5963879" y="5549900"/>
                  </a:lnTo>
                  <a:lnTo>
                    <a:pt x="5995684" y="5511800"/>
                  </a:lnTo>
                  <a:lnTo>
                    <a:pt x="6026935" y="5473700"/>
                  </a:lnTo>
                  <a:lnTo>
                    <a:pt x="6057628" y="5435600"/>
                  </a:lnTo>
                  <a:lnTo>
                    <a:pt x="6087760" y="5397500"/>
                  </a:lnTo>
                  <a:lnTo>
                    <a:pt x="6117327" y="5359400"/>
                  </a:lnTo>
                  <a:lnTo>
                    <a:pt x="6146323" y="5321300"/>
                  </a:lnTo>
                  <a:lnTo>
                    <a:pt x="6174746" y="5270500"/>
                  </a:lnTo>
                  <a:lnTo>
                    <a:pt x="6202591" y="5232400"/>
                  </a:lnTo>
                  <a:lnTo>
                    <a:pt x="6229854" y="5194300"/>
                  </a:lnTo>
                  <a:lnTo>
                    <a:pt x="6256532" y="5143500"/>
                  </a:lnTo>
                  <a:lnTo>
                    <a:pt x="6282619" y="5105400"/>
                  </a:lnTo>
                  <a:lnTo>
                    <a:pt x="6308112" y="5067300"/>
                  </a:lnTo>
                  <a:lnTo>
                    <a:pt x="6333007" y="5016500"/>
                  </a:lnTo>
                  <a:lnTo>
                    <a:pt x="6357301" y="4978400"/>
                  </a:lnTo>
                  <a:lnTo>
                    <a:pt x="6363462" y="4965700"/>
                  </a:lnTo>
                  <a:lnTo>
                    <a:pt x="6363462" y="1778000"/>
                  </a:lnTo>
                  <a:lnTo>
                    <a:pt x="6358397" y="1765300"/>
                  </a:lnTo>
                  <a:lnTo>
                    <a:pt x="6335224" y="1727200"/>
                  </a:lnTo>
                  <a:lnTo>
                    <a:pt x="6311476" y="1689100"/>
                  </a:lnTo>
                  <a:lnTo>
                    <a:pt x="6287157" y="1651000"/>
                  </a:lnTo>
                  <a:lnTo>
                    <a:pt x="6262272" y="1600200"/>
                  </a:lnTo>
                  <a:lnTo>
                    <a:pt x="6236827" y="1562100"/>
                  </a:lnTo>
                  <a:lnTo>
                    <a:pt x="6210827" y="1524000"/>
                  </a:lnTo>
                  <a:lnTo>
                    <a:pt x="6184278" y="1485900"/>
                  </a:lnTo>
                  <a:lnTo>
                    <a:pt x="6157184" y="1447800"/>
                  </a:lnTo>
                  <a:lnTo>
                    <a:pt x="6129552" y="1409700"/>
                  </a:lnTo>
                  <a:lnTo>
                    <a:pt x="6101385" y="1371600"/>
                  </a:lnTo>
                  <a:lnTo>
                    <a:pt x="6072691" y="1333500"/>
                  </a:lnTo>
                  <a:lnTo>
                    <a:pt x="6043473" y="1295400"/>
                  </a:lnTo>
                  <a:lnTo>
                    <a:pt x="6013737" y="1257300"/>
                  </a:lnTo>
                  <a:lnTo>
                    <a:pt x="5983489" y="1219200"/>
                  </a:lnTo>
                  <a:lnTo>
                    <a:pt x="5952734" y="1181100"/>
                  </a:lnTo>
                  <a:lnTo>
                    <a:pt x="5921477" y="1143000"/>
                  </a:lnTo>
                  <a:lnTo>
                    <a:pt x="5889723" y="1104900"/>
                  </a:lnTo>
                  <a:lnTo>
                    <a:pt x="5857478" y="1066800"/>
                  </a:lnTo>
                  <a:lnTo>
                    <a:pt x="5824746" y="1041400"/>
                  </a:lnTo>
                  <a:lnTo>
                    <a:pt x="5791535" y="1003300"/>
                  </a:lnTo>
                  <a:lnTo>
                    <a:pt x="5757847" y="965200"/>
                  </a:lnTo>
                  <a:lnTo>
                    <a:pt x="5723690" y="939800"/>
                  </a:lnTo>
                  <a:lnTo>
                    <a:pt x="5689068" y="901700"/>
                  </a:lnTo>
                  <a:lnTo>
                    <a:pt x="5653986" y="876300"/>
                  </a:lnTo>
                  <a:lnTo>
                    <a:pt x="5618450" y="838200"/>
                  </a:lnTo>
                  <a:lnTo>
                    <a:pt x="5582465" y="812800"/>
                  </a:lnTo>
                  <a:lnTo>
                    <a:pt x="5546037" y="774700"/>
                  </a:lnTo>
                  <a:lnTo>
                    <a:pt x="5509170" y="749300"/>
                  </a:lnTo>
                  <a:lnTo>
                    <a:pt x="5471870" y="711200"/>
                  </a:lnTo>
                  <a:lnTo>
                    <a:pt x="5395992" y="660400"/>
                  </a:lnTo>
                  <a:lnTo>
                    <a:pt x="5357425" y="635000"/>
                  </a:lnTo>
                  <a:lnTo>
                    <a:pt x="5318446" y="596900"/>
                  </a:lnTo>
                  <a:lnTo>
                    <a:pt x="5199091" y="520700"/>
                  </a:lnTo>
                  <a:lnTo>
                    <a:pt x="5076220" y="444500"/>
                  </a:lnTo>
                  <a:lnTo>
                    <a:pt x="5034506" y="419100"/>
                  </a:lnTo>
                  <a:lnTo>
                    <a:pt x="4992423" y="406400"/>
                  </a:lnTo>
                  <a:lnTo>
                    <a:pt x="4864010" y="330200"/>
                  </a:lnTo>
                  <a:lnTo>
                    <a:pt x="4820502" y="317500"/>
                  </a:lnTo>
                  <a:lnTo>
                    <a:pt x="4776651" y="292100"/>
                  </a:lnTo>
                  <a:lnTo>
                    <a:pt x="4732463" y="279400"/>
                  </a:lnTo>
                  <a:lnTo>
                    <a:pt x="4687942" y="254000"/>
                  </a:lnTo>
                  <a:lnTo>
                    <a:pt x="4643094" y="241300"/>
                  </a:lnTo>
                  <a:lnTo>
                    <a:pt x="4597924" y="215900"/>
                  </a:lnTo>
                  <a:lnTo>
                    <a:pt x="4506640" y="190500"/>
                  </a:lnTo>
                  <a:lnTo>
                    <a:pt x="4460537" y="165100"/>
                  </a:lnTo>
                  <a:lnTo>
                    <a:pt x="4032716" y="50800"/>
                  </a:lnTo>
                  <a:lnTo>
                    <a:pt x="3983845" y="50800"/>
                  </a:lnTo>
                  <a:lnTo>
                    <a:pt x="3885366" y="25400"/>
                  </a:lnTo>
                  <a:close/>
                </a:path>
                <a:path w="6363970" h="6184900">
                  <a:moveTo>
                    <a:pt x="3785938" y="12700"/>
                  </a:moveTo>
                  <a:lnTo>
                    <a:pt x="2999618" y="12700"/>
                  </a:lnTo>
                  <a:lnTo>
                    <a:pt x="2952928" y="25400"/>
                  </a:lnTo>
                  <a:lnTo>
                    <a:pt x="3835768" y="25400"/>
                  </a:lnTo>
                  <a:lnTo>
                    <a:pt x="3785938" y="12700"/>
                  </a:lnTo>
                  <a:close/>
                </a:path>
                <a:path w="6363970" h="6184900">
                  <a:moveTo>
                    <a:pt x="3635113" y="0"/>
                  </a:moveTo>
                  <a:lnTo>
                    <a:pt x="3093564" y="0"/>
                  </a:lnTo>
                  <a:lnTo>
                    <a:pt x="3046498" y="12700"/>
                  </a:lnTo>
                  <a:lnTo>
                    <a:pt x="3685606" y="12700"/>
                  </a:lnTo>
                  <a:lnTo>
                    <a:pt x="363511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803138" y="647697"/>
              <a:ext cx="6388862" cy="621030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282184" y="105155"/>
              <a:ext cx="6914578" cy="600456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81" y="3"/>
            <a:ext cx="12191999" cy="685799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19100" y="990600"/>
            <a:ext cx="11353800" cy="5184111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5"/>
              </a:spcBef>
            </a:pPr>
            <a:r>
              <a:rPr sz="2800" b="1" spc="300" dirty="0">
                <a:solidFill>
                  <a:srgbClr val="FFFFFF"/>
                </a:solidFill>
                <a:latin typeface="Arial"/>
                <a:cs typeface="Arial"/>
              </a:rPr>
              <a:t>IN THIS NOTEBOOK</a:t>
            </a:r>
            <a:r>
              <a:rPr lang="en-US" sz="2800" b="1" spc="3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b="1" spc="300" dirty="0">
                <a:solidFill>
                  <a:srgbClr val="FFFFFF"/>
                </a:solidFill>
                <a:latin typeface="Arial"/>
                <a:cs typeface="Arial"/>
              </a:rPr>
              <a:t>I AM GOING TO DEFINE THE BUSINESS  PROBLEM OF SEARCHING THE DIFFERENT KIND OF VENUES  IN THE STREETS OF ATHENS. WE WILL ALSO EXPLORE THE  TRENDS IN THE CITY,</a:t>
            </a:r>
            <a:r>
              <a:rPr lang="en-US" sz="2800" b="1" spc="3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b="1" spc="300" dirty="0">
                <a:solidFill>
                  <a:srgbClr val="FFFFFF"/>
                </a:solidFill>
                <a:latin typeface="Arial"/>
                <a:cs typeface="Arial"/>
              </a:rPr>
              <a:t>FIND OUT WHICH TYPES OF SHOPS ARE  POPULAR AND FIND THE ONES THAT ARE MOST OFTEN</a:t>
            </a:r>
            <a:r>
              <a:rPr lang="en-US" sz="2800" b="1" spc="3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b="1" spc="300" dirty="0">
                <a:solidFill>
                  <a:srgbClr val="FFFFFF"/>
                </a:solidFill>
                <a:latin typeface="Arial"/>
                <a:cs typeface="Arial"/>
              </a:rPr>
              <a:t>OBSERVED. IN THE END OF THE NOTEBOOK, GIVEN THE  RESEARCH WE WILL DO, I WILL DISCUSS IN WHAT TYPE OF  CATEGORY INVESTOR SHOULD FOCUS ON WHEN OPENING A  NEW SHOP AND ALSO IF THE SHOP SHOULD BE A PART OF A BUSINESS CHAIN</a:t>
            </a:r>
            <a:r>
              <a:rPr lang="en-US" sz="2800" b="1" spc="300" dirty="0">
                <a:solidFill>
                  <a:srgbClr val="FFFFFF"/>
                </a:solidFill>
                <a:latin typeface="Arial"/>
                <a:cs typeface="Arial"/>
              </a:rPr>
              <a:t> OR A STAND-ALONE SHOP</a:t>
            </a:r>
            <a:endParaRPr sz="2800" b="1" spc="300" dirty="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4540" y="797178"/>
            <a:ext cx="4998085" cy="1156727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12700" marR="5080" algn="just">
              <a:lnSpc>
                <a:spcPct val="90000"/>
              </a:lnSpc>
              <a:spcBef>
                <a:spcPts val="380"/>
              </a:spcBef>
            </a:pPr>
            <a:r>
              <a:rPr b="1" dirty="0"/>
              <a:t>FIRST OF ALL WE ARE GOING TO CREATE A  MAP OF GREECE AND TAKE A LOOK </a:t>
            </a:r>
            <a:r>
              <a:rPr lang="en-US" b="1" dirty="0"/>
              <a:t>AT</a:t>
            </a:r>
            <a:r>
              <a:rPr b="1" dirty="0"/>
              <a:t> THE AREAS WE ARE GOING TO WORK ON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685800" y="332206"/>
            <a:ext cx="11250930" cy="5848350"/>
            <a:chOff x="685800" y="332206"/>
            <a:chExt cx="11250930" cy="5848350"/>
          </a:xfrm>
        </p:grpSpPr>
        <p:sp>
          <p:nvSpPr>
            <p:cNvPr id="4" name="object 4"/>
            <p:cNvSpPr/>
            <p:nvPr/>
          </p:nvSpPr>
          <p:spPr>
            <a:xfrm>
              <a:off x="685800" y="2229611"/>
              <a:ext cx="5219700" cy="366064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891784" y="332206"/>
              <a:ext cx="6044946" cy="584835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198108" y="638556"/>
              <a:ext cx="5448299" cy="525170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147308" y="587756"/>
              <a:ext cx="5549899" cy="5353443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20594" y="463861"/>
            <a:ext cx="6750811" cy="62901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b="1" spc="300" dirty="0"/>
              <a:t>LET'S SEARCH HOW MANY SEAFOOD PLACES APPEAR ON OUR MAP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99210" y="5555081"/>
            <a:ext cx="9723755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b="1" dirty="0">
                <a:solidFill>
                  <a:srgbClr val="FFFFFF"/>
                </a:solidFill>
                <a:latin typeface="Carlito"/>
                <a:cs typeface="Carlito"/>
              </a:rPr>
              <a:t>As it seems </a:t>
            </a:r>
            <a:r>
              <a:rPr sz="1500" b="1" spc="-10" dirty="0">
                <a:solidFill>
                  <a:srgbClr val="FFFFFF"/>
                </a:solidFill>
                <a:latin typeface="Carlito"/>
                <a:cs typeface="Carlito"/>
              </a:rPr>
              <a:t>Seafood </a:t>
            </a:r>
            <a:r>
              <a:rPr sz="1500" b="1" spc="-5" dirty="0">
                <a:solidFill>
                  <a:srgbClr val="FFFFFF"/>
                </a:solidFill>
                <a:latin typeface="Carlito"/>
                <a:cs typeface="Carlito"/>
              </a:rPr>
              <a:t>places are not very popular </a:t>
            </a:r>
            <a:r>
              <a:rPr sz="1500" b="1" dirty="0">
                <a:solidFill>
                  <a:srgbClr val="FFFFFF"/>
                </a:solidFill>
                <a:latin typeface="Carlito"/>
                <a:cs typeface="Carlito"/>
              </a:rPr>
              <a:t>in </a:t>
            </a:r>
            <a:r>
              <a:rPr sz="1500" b="1" spc="-10" dirty="0">
                <a:solidFill>
                  <a:srgbClr val="FFFFFF"/>
                </a:solidFill>
                <a:latin typeface="Carlito"/>
                <a:cs typeface="Carlito"/>
              </a:rPr>
              <a:t>Athens </a:t>
            </a:r>
            <a:r>
              <a:rPr sz="1500" b="1" dirty="0">
                <a:solidFill>
                  <a:srgbClr val="FFFFFF"/>
                </a:solidFill>
                <a:latin typeface="Carlito"/>
                <a:cs typeface="Carlito"/>
              </a:rPr>
              <a:t>so </a:t>
            </a:r>
            <a:r>
              <a:rPr sz="1500" b="1" spc="-10" dirty="0">
                <a:solidFill>
                  <a:srgbClr val="FFFFFF"/>
                </a:solidFill>
                <a:latin typeface="Carlito"/>
                <a:cs typeface="Carlito"/>
              </a:rPr>
              <a:t>we </a:t>
            </a:r>
            <a:r>
              <a:rPr sz="1500" b="1" spc="-5" dirty="0">
                <a:solidFill>
                  <a:srgbClr val="FFFFFF"/>
                </a:solidFill>
                <a:latin typeface="Carlito"/>
                <a:cs typeface="Carlito"/>
              </a:rPr>
              <a:t>will </a:t>
            </a:r>
            <a:r>
              <a:rPr sz="1500" b="1" spc="-10" dirty="0">
                <a:solidFill>
                  <a:srgbClr val="FFFFFF"/>
                </a:solidFill>
                <a:latin typeface="Carlito"/>
                <a:cs typeface="Carlito"/>
              </a:rPr>
              <a:t>explore </a:t>
            </a:r>
            <a:r>
              <a:rPr sz="1500" b="1" spc="-5" dirty="0">
                <a:solidFill>
                  <a:srgbClr val="FFFFFF"/>
                </a:solidFill>
                <a:latin typeface="Carlito"/>
                <a:cs typeface="Carlito"/>
              </a:rPr>
              <a:t>the </a:t>
            </a:r>
            <a:r>
              <a:rPr sz="1500" b="1" spc="-10" dirty="0">
                <a:solidFill>
                  <a:srgbClr val="FFFFFF"/>
                </a:solidFill>
                <a:latin typeface="Carlito"/>
                <a:cs typeface="Carlito"/>
              </a:rPr>
              <a:t>area to </a:t>
            </a:r>
            <a:r>
              <a:rPr sz="1500" b="1" spc="-15" dirty="0">
                <a:solidFill>
                  <a:srgbClr val="FFFFFF"/>
                </a:solidFill>
                <a:latin typeface="Carlito"/>
                <a:cs typeface="Carlito"/>
              </a:rPr>
              <a:t>get </a:t>
            </a:r>
            <a:r>
              <a:rPr sz="1500" b="1" dirty="0">
                <a:solidFill>
                  <a:srgbClr val="FFFFFF"/>
                </a:solidFill>
                <a:latin typeface="Carlito"/>
                <a:cs typeface="Carlito"/>
              </a:rPr>
              <a:t>a </a:t>
            </a:r>
            <a:r>
              <a:rPr sz="1500" b="1" spc="-15" dirty="0">
                <a:solidFill>
                  <a:srgbClr val="FFFFFF"/>
                </a:solidFill>
                <a:latin typeface="Carlito"/>
                <a:cs typeface="Carlito"/>
              </a:rPr>
              <a:t>taste </a:t>
            </a:r>
            <a:r>
              <a:rPr sz="1500" b="1" dirty="0">
                <a:solidFill>
                  <a:srgbClr val="FFFFFF"/>
                </a:solidFill>
                <a:latin typeface="Carlito"/>
                <a:cs typeface="Carlito"/>
              </a:rPr>
              <a:t>of </a:t>
            </a:r>
            <a:r>
              <a:rPr sz="1500" b="1" spc="-10" dirty="0">
                <a:solidFill>
                  <a:srgbClr val="FFFFFF"/>
                </a:solidFill>
                <a:latin typeface="Carlito"/>
                <a:cs typeface="Carlito"/>
              </a:rPr>
              <a:t>what </a:t>
            </a:r>
            <a:r>
              <a:rPr sz="1500" b="1" spc="-5" dirty="0">
                <a:solidFill>
                  <a:srgbClr val="FFFFFF"/>
                </a:solidFill>
                <a:latin typeface="Carlito"/>
                <a:cs typeface="Carlito"/>
              </a:rPr>
              <a:t>shops are</a:t>
            </a:r>
            <a:r>
              <a:rPr sz="1500" b="1" spc="4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500" b="1" spc="-5" dirty="0">
                <a:solidFill>
                  <a:srgbClr val="FFFFFF"/>
                </a:solidFill>
                <a:latin typeface="Carlito"/>
                <a:cs typeface="Carlito"/>
              </a:rPr>
              <a:t>there</a:t>
            </a:r>
            <a:endParaRPr sz="1500" dirty="0">
              <a:latin typeface="Carlito"/>
              <a:cs typeface="Carlito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0" y="1033272"/>
            <a:ext cx="12192000" cy="4248150"/>
            <a:chOff x="0" y="1033272"/>
            <a:chExt cx="12192000" cy="4248150"/>
          </a:xfrm>
        </p:grpSpPr>
        <p:sp>
          <p:nvSpPr>
            <p:cNvPr id="5" name="object 5"/>
            <p:cNvSpPr/>
            <p:nvPr/>
          </p:nvSpPr>
          <p:spPr>
            <a:xfrm>
              <a:off x="6222491" y="1033272"/>
              <a:ext cx="5969507" cy="424815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528816" y="1339596"/>
              <a:ext cx="5541263" cy="365150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478015" y="1288796"/>
              <a:ext cx="5643118" cy="375323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0" y="1043939"/>
              <a:ext cx="6451853" cy="423748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21920" y="1350263"/>
              <a:ext cx="6039612" cy="364083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1119" y="1299463"/>
              <a:ext cx="6141212" cy="3742563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76245" y="3010661"/>
            <a:ext cx="657161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i="1" spc="-204" dirty="0">
                <a:latin typeface="Trebuchet MS"/>
                <a:cs typeface="Trebuchet MS"/>
              </a:rPr>
              <a:t>EXPLORING </a:t>
            </a:r>
            <a:r>
              <a:rPr sz="3600" i="1" spc="-245" dirty="0">
                <a:latin typeface="Trebuchet MS"/>
                <a:cs typeface="Trebuchet MS"/>
              </a:rPr>
              <a:t>THE </a:t>
            </a:r>
            <a:r>
              <a:rPr sz="3600" i="1" spc="-145" dirty="0">
                <a:latin typeface="Trebuchet MS"/>
                <a:cs typeface="Trebuchet MS"/>
              </a:rPr>
              <a:t>VENUES </a:t>
            </a:r>
            <a:r>
              <a:rPr sz="3600" i="1" spc="-190" dirty="0">
                <a:latin typeface="Trebuchet MS"/>
                <a:cs typeface="Trebuchet MS"/>
              </a:rPr>
              <a:t>OF</a:t>
            </a:r>
            <a:r>
              <a:rPr sz="3600" i="1" spc="-715" dirty="0">
                <a:latin typeface="Trebuchet MS"/>
                <a:cs typeface="Trebuchet MS"/>
              </a:rPr>
              <a:t> </a:t>
            </a:r>
            <a:r>
              <a:rPr sz="3600" i="1" spc="-240" dirty="0">
                <a:latin typeface="Trebuchet MS"/>
                <a:cs typeface="Trebuchet MS"/>
              </a:rPr>
              <a:t>ATHENS</a:t>
            </a:r>
            <a:endParaRPr sz="3600" dirty="0">
              <a:latin typeface="Trebuchet MS"/>
              <a:cs typeface="Trebuchet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66800" y="685800"/>
            <a:ext cx="9791700" cy="9367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b="1" spc="300" dirty="0"/>
              <a:t>WE WILL ACQUIRE A NEW LINK FROM FOURSQUARE TO  EXPLORE THE SHOPS AND WE WILL CONVERT IT INTO A DATA  FRAME</a:t>
            </a:r>
          </a:p>
        </p:txBody>
      </p:sp>
      <p:sp>
        <p:nvSpPr>
          <p:cNvPr id="3" name="object 3"/>
          <p:cNvSpPr/>
          <p:nvPr/>
        </p:nvSpPr>
        <p:spPr>
          <a:xfrm>
            <a:off x="158495" y="2141220"/>
            <a:ext cx="11914632" cy="44089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1999" cy="685799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75208" y="692022"/>
            <a:ext cx="10554970" cy="62901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300" dirty="0">
                <a:solidFill>
                  <a:srgbClr val="FFFFFF"/>
                </a:solidFill>
                <a:latin typeface="Arial"/>
                <a:cs typeface="Arial"/>
              </a:rPr>
              <a:t>AS WE CAN SEE, THE TOP RESULT IS COFFEE SHOPS SO WE WILL COUNT THE VALUES AND PLOT THE TOP 7 JUST TO BE SURE</a:t>
            </a:r>
            <a:endParaRPr sz="2000" b="1" spc="300" dirty="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868680" y="1290815"/>
            <a:ext cx="2768600" cy="5397500"/>
            <a:chOff x="868680" y="1290815"/>
            <a:chExt cx="2768600" cy="5397500"/>
          </a:xfrm>
        </p:grpSpPr>
        <p:sp>
          <p:nvSpPr>
            <p:cNvPr id="5" name="object 5"/>
            <p:cNvSpPr/>
            <p:nvPr/>
          </p:nvSpPr>
          <p:spPr>
            <a:xfrm>
              <a:off x="868680" y="1290815"/>
              <a:ext cx="2768346" cy="539724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175004" y="1597152"/>
              <a:ext cx="2171700" cy="480060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124204" y="1546352"/>
              <a:ext cx="2273300" cy="490220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4215384" y="1290815"/>
            <a:ext cx="7107555" cy="5397500"/>
            <a:chOff x="4215384" y="1290815"/>
            <a:chExt cx="7107555" cy="5397500"/>
          </a:xfrm>
        </p:grpSpPr>
        <p:sp>
          <p:nvSpPr>
            <p:cNvPr id="9" name="object 9"/>
            <p:cNvSpPr/>
            <p:nvPr/>
          </p:nvSpPr>
          <p:spPr>
            <a:xfrm>
              <a:off x="4215384" y="1290815"/>
              <a:ext cx="7107173" cy="539724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521708" y="1597152"/>
              <a:ext cx="6510527" cy="4800600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470908" y="1546352"/>
              <a:ext cx="6612382" cy="4902200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85672" y="685800"/>
            <a:ext cx="10058400" cy="62901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230120" marR="5080" indent="-2218055">
              <a:lnSpc>
                <a:spcPct val="100000"/>
              </a:lnSpc>
              <a:spcBef>
                <a:spcPts val="105"/>
              </a:spcBef>
            </a:pPr>
            <a:r>
              <a:rPr b="1" spc="300" dirty="0"/>
              <a:t>WE WILL GENERATE OUR MAP AGAIN WITH</a:t>
            </a:r>
            <a:r>
              <a:rPr lang="en-US" b="1" spc="300" dirty="0"/>
              <a:t> </a:t>
            </a:r>
            <a:r>
              <a:rPr b="1" spc="300" dirty="0"/>
              <a:t>THE DIFFERENT  SHOPS ABOVE MARKED IN BLUE</a:t>
            </a:r>
          </a:p>
        </p:txBody>
      </p:sp>
      <p:sp>
        <p:nvSpPr>
          <p:cNvPr id="3" name="object 3"/>
          <p:cNvSpPr/>
          <p:nvPr/>
        </p:nvSpPr>
        <p:spPr>
          <a:xfrm>
            <a:off x="979932" y="1600200"/>
            <a:ext cx="10264140" cy="47259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62</TotalTime>
  <Words>443</Words>
  <Application>Microsoft Office PowerPoint</Application>
  <PresentationFormat>Widescreen</PresentationFormat>
  <Paragraphs>19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Carlito</vt:lpstr>
      <vt:lpstr>Trebuchet MS</vt:lpstr>
      <vt:lpstr>Office Theme</vt:lpstr>
      <vt:lpstr>STORE RESEARCH AND AREA SELECTION FOR INVESTING AND OPENING A NEW STORE</vt:lpstr>
      <vt:lpstr>PowerPoint Presentation</vt:lpstr>
      <vt:lpstr>PowerPoint Presentation</vt:lpstr>
      <vt:lpstr>FIRST OF ALL WE ARE GOING TO CREATE A  MAP OF GREECE AND TAKE A LOOK AT THE AREAS WE ARE GOING TO WORK ON</vt:lpstr>
      <vt:lpstr>LET'S SEARCH HOW MANY SEAFOOD PLACES APPEAR ON OUR MAP</vt:lpstr>
      <vt:lpstr>EXPLORING THE VENUES OF ATHENS</vt:lpstr>
      <vt:lpstr>WE WILL ACQUIRE A NEW LINK FROM FOURSQUARE TO  EXPLORE THE SHOPS AND WE WILL CONVERT IT INTO A DATA  FRAME</vt:lpstr>
      <vt:lpstr>PowerPoint Presentation</vt:lpstr>
      <vt:lpstr>WE WILL GENERATE OUR MAP AGAIN WITH THE DIFFERENT  SHOPS ABOVE MARKED IN BLUE</vt:lpstr>
      <vt:lpstr>THINGS START TO GET INTERESTING. LET'S HAVE A  LOOK ON TRENDING SHOPS AT THIS TIME. NOW,DEPENDING ON WHEN WE RUN THE BELOW CODE,WE MIGHT GET DIFFERENT SHOPS SINCE THE SHOPS WITH THE HIGHEST FOOT TRAFFIC ARE FETCHED LIVE</vt:lpstr>
      <vt:lpstr>NOW THERE AREN'T ANY TRENDING SHOPS AT THE MOMENT AND SO WE'LL FOCUS ON THE COFFEE SHOPS OF ATHENS</vt:lpstr>
      <vt:lpstr>AT LAST LET'S VISUALIZE THESE ITEMS ON THE MAP AROUND  OUR LOCATION</vt:lpstr>
      <vt:lpstr>WE'LL COUNT THE DIFFERENT COFFEE SHOPS TO GET AN  IDEA OF WHAT IS POPULAR IN OUR AREA</vt:lpstr>
      <vt:lpstr>CONCLUSION</vt:lpstr>
      <vt:lpstr>PowerPoint Presentation</vt:lpstr>
      <vt:lpstr>THANK YOU FOR YOUR TIME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StORE RESEARCHE KAI EYRESH KATASTHMATOS GIA ANOIGMA</dc:title>
  <dc:creator>ΒΙΤΣΕΝΤΖΑΤΟΣ ΝΙΚΟΛΑΟΣ</dc:creator>
  <cp:lastModifiedBy>ΒΙΤΣΕΝΤΖΑΤΟΣ ΝΙΚΟΛΑΟΣ</cp:lastModifiedBy>
  <cp:revision>24</cp:revision>
  <dcterms:created xsi:type="dcterms:W3CDTF">2021-02-02T16:30:00Z</dcterms:created>
  <dcterms:modified xsi:type="dcterms:W3CDTF">2021-02-03T14:24:08Z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2021-02-02T00:00:00Z</vt:filetime>
  </property>
  <property fmtid="{D5CDD505-2E9C-101B-9397-08002B2CF9AE}" pid="3" name="Creator">
    <vt:lpwstr>Microsoft® PowerPoint® for Microsoft 365</vt:lpwstr>
  </property>
  <property fmtid="{D5CDD505-2E9C-101B-9397-08002B2CF9AE}" pid="4" name="LastSaved">
    <vt:filetime>2021-02-02T00:00:00Z</vt:filetime>
  </property>
</Properties>
</file>